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256" r:id="rId2"/>
    <p:sldId id="262" r:id="rId3"/>
    <p:sldId id="353" r:id="rId4"/>
    <p:sldId id="257" r:id="rId5"/>
    <p:sldId id="261" r:id="rId6"/>
    <p:sldId id="260" r:id="rId7"/>
    <p:sldId id="264" r:id="rId8"/>
    <p:sldId id="275" r:id="rId9"/>
    <p:sldId id="271" r:id="rId10"/>
    <p:sldId id="273" r:id="rId11"/>
    <p:sldId id="287" r:id="rId12"/>
    <p:sldId id="274" r:id="rId13"/>
    <p:sldId id="35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36" d="100"/>
        <a:sy n="3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D77B1B-2019-4EA0-A011-8734D37958ED}" type="datetimeFigureOut">
              <a:rPr lang="en-US" smtClean="0"/>
              <a:t>4/8/2015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7507DB-4590-4970-A061-479C2E30E06E}" type="slidenum">
              <a:rPr lang="en-US" smtClean="0"/>
              <a:t>‹#›</a:t>
            </a:fld>
            <a:endParaRPr lang="en-US"/>
          </a:p>
        </p:txBody>
      </p:sp>
    </p:spTree>
    <p:extLst>
      <p:ext uri="{BB962C8B-B14F-4D97-AF65-F5344CB8AC3E}">
        <p14:creationId xmlns:p14="http://schemas.microsoft.com/office/powerpoint/2010/main" val="233053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1B39D8-4136-40A8-86E9-BB2E38C5A72F}"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D8883E4-7126-403C-9AD2-18125A18DD29}"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1B39D8-4136-40A8-86E9-BB2E38C5A72F}"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1B39D8-4136-40A8-86E9-BB2E38C5A72F}"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1B39D8-4136-40A8-86E9-BB2E38C5A72F}"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1B39D8-4136-40A8-86E9-BB2E38C5A72F}" type="datetimeFigureOut">
              <a:rPr lang="en-US" smtClean="0"/>
              <a:t>4/8/2015</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883E4-7126-403C-9AD2-18125A18DD29}"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1B39D8-4136-40A8-86E9-BB2E38C5A72F}" type="datetimeFigureOut">
              <a:rPr lang="en-US" smtClean="0"/>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1B39D8-4136-40A8-86E9-BB2E38C5A72F}" type="datetimeFigureOut">
              <a:rPr lang="en-US" smtClean="0"/>
              <a:t>4/8/2015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1B39D8-4136-40A8-86E9-BB2E38C5A72F}" type="datetimeFigureOut">
              <a:rPr lang="en-US" smtClean="0"/>
              <a:t>4/8/2015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531B39D8-4136-40A8-86E9-BB2E38C5A72F}" type="datetimeFigureOut">
              <a:rPr lang="en-US" smtClean="0"/>
              <a:t>4/8/2015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8883E4-7126-403C-9AD2-18125A18DD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1B39D8-4136-40A8-86E9-BB2E38C5A72F}" type="datetimeFigureOut">
              <a:rPr lang="en-US" smtClean="0"/>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883E4-7126-403C-9AD2-18125A18DD29}"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531B39D8-4136-40A8-86E9-BB2E38C5A72F}" type="datetimeFigureOut">
              <a:rPr lang="en-US" smtClean="0"/>
              <a:t>4/8/2015</a:t>
            </a:fld>
            <a:endParaRPr lang="en-US"/>
          </a:p>
        </p:txBody>
      </p:sp>
      <p:sp>
        <p:nvSpPr>
          <p:cNvPr id="7" name="Slide Number Placeholder 6"/>
          <p:cNvSpPr>
            <a:spLocks noGrp="1"/>
          </p:cNvSpPr>
          <p:nvPr>
            <p:ph type="sldNum" sz="quarter" idx="12"/>
          </p:nvPr>
        </p:nvSpPr>
        <p:spPr/>
        <p:txBody>
          <a:bodyPr/>
          <a:lstStyle/>
          <a:p>
            <a:fld id="{4D8883E4-7126-403C-9AD2-18125A18DD29}"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31B39D8-4136-40A8-86E9-BB2E38C5A72F}" type="datetimeFigureOut">
              <a:rPr lang="en-US" smtClean="0"/>
              <a:t>4/8/2015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D8883E4-7126-403C-9AD2-18125A18DD29}"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intellectualdisability.info/mental-health/research-evidence-on-the-health-of-people-with-learning-intellectual-disabilities"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ltLang="en-US" b="1" dirty="0" smtClean="0">
                <a:solidFill>
                  <a:srgbClr val="000000"/>
                </a:solidFill>
              </a:rPr>
              <a:t>Learning Disabilities and Mental Health</a:t>
            </a:r>
            <a:endParaRPr lang="en-US" dirty="0"/>
          </a:p>
        </p:txBody>
      </p:sp>
      <p:pic>
        <p:nvPicPr>
          <p:cNvPr id="4" name="Blue Swede - Hooked on a Feeling.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477000" y="762000"/>
            <a:ext cx="609600" cy="609600"/>
          </a:xfrm>
          <a:prstGeom prst="rect">
            <a:avLst/>
          </a:prstGeom>
        </p:spPr>
      </p:pic>
    </p:spTree>
    <p:extLst>
      <p:ext uri="{BB962C8B-B14F-4D97-AF65-F5344CB8AC3E}">
        <p14:creationId xmlns:p14="http://schemas.microsoft.com/office/powerpoint/2010/main" val="40190246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136"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Depression</a:t>
            </a:r>
            <a:endParaRPr lang="en-US" dirty="0">
              <a:solidFill>
                <a:srgbClr val="FF0000"/>
              </a:solidFill>
            </a:endParaRPr>
          </a:p>
        </p:txBody>
      </p:sp>
      <p:sp>
        <p:nvSpPr>
          <p:cNvPr id="3" name="Content Placeholder 2"/>
          <p:cNvSpPr>
            <a:spLocks noGrp="1"/>
          </p:cNvSpPr>
          <p:nvPr>
            <p:ph idx="1"/>
          </p:nvPr>
        </p:nvSpPr>
        <p:spPr>
          <a:xfrm>
            <a:off x="457200" y="1676400"/>
            <a:ext cx="8229600" cy="3352800"/>
          </a:xfrm>
        </p:spPr>
        <p:txBody>
          <a:bodyPr>
            <a:normAutofit fontScale="92500" lnSpcReduction="10000"/>
          </a:bodyPr>
          <a:lstStyle/>
          <a:p>
            <a:pPr marL="114300" indent="0">
              <a:buNone/>
            </a:pPr>
            <a:endParaRPr lang="en-US" b="1" dirty="0" smtClean="0"/>
          </a:p>
          <a:p>
            <a:pPr algn="just"/>
            <a:r>
              <a:rPr lang="en-US" b="1" dirty="0" smtClean="0"/>
              <a:t>Higher report of distress,  depression and suicidal thoughts among PWLD may reflect co-occurring depression which originated from earlier academic distress or anxiety. </a:t>
            </a:r>
          </a:p>
          <a:p>
            <a:pPr marL="0" indent="0" algn="just">
              <a:buNone/>
            </a:pPr>
            <a:endParaRPr lang="en-US" b="1" dirty="0" smtClean="0"/>
          </a:p>
          <a:p>
            <a:pPr algn="just"/>
            <a:r>
              <a:rPr lang="en-US" b="1" dirty="0" smtClean="0"/>
              <a:t>Statistics are pretty similar when compared to “Non-</a:t>
            </a:r>
            <a:r>
              <a:rPr lang="en-US" b="1" dirty="0" err="1" smtClean="0"/>
              <a:t>Lders</a:t>
            </a:r>
            <a:r>
              <a:rPr lang="en-US" b="1" dirty="0" smtClean="0"/>
              <a:t>” until later life, where these thoughts continue…..perhaps due to higher incidence of not completing high school or lower rates of marriage</a:t>
            </a:r>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5181600"/>
            <a:ext cx="5715000" cy="1134583"/>
          </a:xfrm>
          <a:prstGeom prst="rect">
            <a:avLst/>
          </a:prstGeom>
        </p:spPr>
      </p:pic>
    </p:spTree>
    <p:extLst>
      <p:ext uri="{BB962C8B-B14F-4D97-AF65-F5344CB8AC3E}">
        <p14:creationId xmlns:p14="http://schemas.microsoft.com/office/powerpoint/2010/main" val="39800902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EXTERNALIZING</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b="1" dirty="0">
                <a:solidFill>
                  <a:srgbClr val="000000"/>
                </a:solidFill>
              </a:rPr>
              <a:t>Challenging </a:t>
            </a:r>
            <a:r>
              <a:rPr lang="en-US" b="1" dirty="0" err="1">
                <a:solidFill>
                  <a:srgbClr val="000000"/>
                </a:solidFill>
              </a:rPr>
              <a:t>behaviours</a:t>
            </a:r>
            <a:r>
              <a:rPr lang="en-US" b="1" dirty="0">
                <a:solidFill>
                  <a:srgbClr val="000000"/>
                </a:solidFill>
              </a:rPr>
              <a:t> (aggression, destruction, self-injury and others) are shown by 10%-15% of people with learning disabilities, with age-specific prevalence peaking between ages 20 and 49 (Source: Emerson et al.,2001) (Sources taken from </a:t>
            </a:r>
            <a:r>
              <a:rPr lang="en-US" b="1" dirty="0">
                <a:solidFill>
                  <a:srgbClr val="000000"/>
                </a:solidFill>
                <a:hlinkClick r:id="rId2"/>
              </a:rPr>
              <a:t>Key Highlights of Research </a:t>
            </a:r>
            <a:endParaRPr lang="en-US" b="1" dirty="0">
              <a:solidFill>
                <a:srgbClr val="000000"/>
              </a:solidFill>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4216988"/>
            <a:ext cx="1685924" cy="227992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413" y="4495800"/>
            <a:ext cx="2619375" cy="17430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0" y="4371975"/>
            <a:ext cx="1573695" cy="1990724"/>
          </a:xfrm>
          <a:prstGeom prst="rect">
            <a:avLst/>
          </a:prstGeom>
        </p:spPr>
      </p:pic>
    </p:spTree>
    <p:extLst>
      <p:ext uri="{BB962C8B-B14F-4D97-AF65-F5344CB8AC3E}">
        <p14:creationId xmlns:p14="http://schemas.microsoft.com/office/powerpoint/2010/main" val="829531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8260672" cy="734628"/>
          </a:xfrm>
        </p:spPr>
        <p:txBody>
          <a:bodyPr>
            <a:normAutofit fontScale="90000"/>
          </a:bodyPr>
          <a:lstStyle/>
          <a:p>
            <a:r>
              <a:rPr lang="en-US" i="1" dirty="0" smtClean="0"/>
              <a:t/>
            </a:r>
            <a:br>
              <a:rPr lang="en-US" i="1" dirty="0" smtClean="0"/>
            </a:br>
            <a:r>
              <a:rPr lang="en-US" i="1" dirty="0" smtClean="0"/>
              <a:t>students may….</a:t>
            </a:r>
            <a:endParaRPr lang="en-US" i="1" dirty="0"/>
          </a:p>
        </p:txBody>
      </p:sp>
      <p:sp>
        <p:nvSpPr>
          <p:cNvPr id="3" name="Content Placeholder 2"/>
          <p:cNvSpPr>
            <a:spLocks noGrp="1"/>
          </p:cNvSpPr>
          <p:nvPr>
            <p:ph idx="1"/>
          </p:nvPr>
        </p:nvSpPr>
        <p:spPr>
          <a:xfrm>
            <a:off x="228600" y="1905000"/>
            <a:ext cx="8458200" cy="4495800"/>
          </a:xfrm>
        </p:spPr>
        <p:txBody>
          <a:bodyPr>
            <a:normAutofit/>
          </a:bodyPr>
          <a:lstStyle/>
          <a:p>
            <a:r>
              <a:rPr lang="en-US" b="1" dirty="0" smtClean="0"/>
              <a:t>Have externalizing or internalizing </a:t>
            </a:r>
            <a:r>
              <a:rPr lang="en-US" b="1" dirty="0" err="1" smtClean="0"/>
              <a:t>behaviour</a:t>
            </a:r>
            <a:r>
              <a:rPr lang="en-US" b="1" dirty="0" smtClean="0"/>
              <a:t> problems</a:t>
            </a:r>
          </a:p>
          <a:p>
            <a:r>
              <a:rPr lang="en-US" b="1" dirty="0" smtClean="0"/>
              <a:t>Interpersonal problems</a:t>
            </a:r>
          </a:p>
          <a:p>
            <a:r>
              <a:rPr lang="en-US" b="1" dirty="0" smtClean="0"/>
              <a:t>Greater need for social support</a:t>
            </a:r>
          </a:p>
          <a:p>
            <a:r>
              <a:rPr lang="en-US" b="1" dirty="0" smtClean="0"/>
              <a:t>Poorer family relationships</a:t>
            </a:r>
          </a:p>
          <a:p>
            <a:r>
              <a:rPr lang="en-US" b="1" dirty="0" smtClean="0"/>
              <a:t>Smaller social net-works</a:t>
            </a:r>
          </a:p>
          <a:p>
            <a:r>
              <a:rPr lang="en-US" b="1" dirty="0" smtClean="0"/>
              <a:t>Greater minor and major adversity and lower life satisfaction</a:t>
            </a:r>
          </a:p>
          <a:p>
            <a:r>
              <a:rPr lang="en-US" b="1" dirty="0" smtClean="0"/>
              <a:t>Poor peer relations or friendships</a:t>
            </a:r>
          </a:p>
          <a:p>
            <a:r>
              <a:rPr lang="en-US" b="1" dirty="0" smtClean="0"/>
              <a:t>Lower tolerance for school related stress</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070820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it so important to manage stress in Students</a:t>
            </a:r>
            <a:endParaRPr lang="en-US" dirty="0"/>
          </a:p>
        </p:txBody>
      </p:sp>
      <p:sp>
        <p:nvSpPr>
          <p:cNvPr id="4" name="TextBox 3"/>
          <p:cNvSpPr txBox="1"/>
          <p:nvPr/>
        </p:nvSpPr>
        <p:spPr>
          <a:xfrm>
            <a:off x="990600" y="1828800"/>
            <a:ext cx="7086600" cy="4401205"/>
          </a:xfrm>
          <a:prstGeom prst="rect">
            <a:avLst/>
          </a:prstGeom>
          <a:noFill/>
        </p:spPr>
        <p:txBody>
          <a:bodyPr wrap="square" rtlCol="0">
            <a:spAutoFit/>
          </a:bodyPr>
          <a:lstStyle/>
          <a:p>
            <a:pPr marL="285750" indent="-285750">
              <a:buFont typeface="Arial" charset="0"/>
              <a:buChar char="•"/>
            </a:pPr>
            <a:r>
              <a:rPr lang="en-US" sz="2800" dirty="0" smtClean="0"/>
              <a:t>Stress from their life</a:t>
            </a:r>
          </a:p>
          <a:p>
            <a:pPr marL="285750" indent="-285750">
              <a:buFont typeface="Arial" charset="0"/>
              <a:buChar char="•"/>
            </a:pPr>
            <a:r>
              <a:rPr lang="en-US" sz="2800" dirty="0" smtClean="0"/>
              <a:t>Stress from their learning environment</a:t>
            </a:r>
          </a:p>
          <a:p>
            <a:pPr marL="285750" indent="-285750">
              <a:buFont typeface="Arial" charset="0"/>
              <a:buChar char="•"/>
            </a:pPr>
            <a:r>
              <a:rPr lang="en-US" sz="2800" dirty="0" smtClean="0"/>
              <a:t>Stress from lack of organization</a:t>
            </a:r>
          </a:p>
          <a:p>
            <a:pPr marL="285750" indent="-285750">
              <a:buFont typeface="Arial" charset="0"/>
              <a:buChar char="•"/>
            </a:pPr>
            <a:r>
              <a:rPr lang="en-US" sz="2800" dirty="0" smtClean="0"/>
              <a:t>Stress from social inadequacies</a:t>
            </a:r>
          </a:p>
          <a:p>
            <a:pPr marL="285750" indent="-285750">
              <a:buFont typeface="Arial" charset="0"/>
              <a:buChar char="•"/>
            </a:pPr>
            <a:r>
              <a:rPr lang="en-US" sz="2800" dirty="0" smtClean="0"/>
              <a:t>Stress from lack of self-regulation</a:t>
            </a:r>
          </a:p>
          <a:p>
            <a:pPr marL="285750" indent="-285750">
              <a:buFont typeface="Arial" charset="0"/>
              <a:buChar char="•"/>
            </a:pPr>
            <a:r>
              <a:rPr lang="en-US" sz="2800" dirty="0" smtClean="0"/>
              <a:t>Stress from poor academic ability</a:t>
            </a:r>
          </a:p>
          <a:p>
            <a:pPr marL="285750" indent="-285750">
              <a:buFont typeface="Arial" charset="0"/>
              <a:buChar char="•"/>
            </a:pPr>
            <a:r>
              <a:rPr lang="en-US" sz="2800" dirty="0" smtClean="0"/>
              <a:t>Stress from pending anxiety/self-consciousness</a:t>
            </a:r>
          </a:p>
          <a:p>
            <a:pPr marL="285750" indent="-285750">
              <a:buFont typeface="Arial" charset="0"/>
              <a:buChar char="•"/>
            </a:pPr>
            <a:r>
              <a:rPr lang="en-US" sz="2800" dirty="0" smtClean="0"/>
              <a:t>Stress about the future</a:t>
            </a:r>
          </a:p>
          <a:p>
            <a:pPr marL="285750" indent="-285750">
              <a:buFont typeface="Arial" charset="0"/>
              <a:buChar char="•"/>
            </a:pPr>
            <a:r>
              <a:rPr lang="en-US" sz="2800" dirty="0" smtClean="0"/>
              <a:t>Stress about …….</a:t>
            </a:r>
            <a:endParaRPr lang="en-US" sz="2800" dirty="0"/>
          </a:p>
        </p:txBody>
      </p:sp>
    </p:spTree>
    <p:extLst>
      <p:ext uri="{BB962C8B-B14F-4D97-AF65-F5344CB8AC3E}">
        <p14:creationId xmlns:p14="http://schemas.microsoft.com/office/powerpoint/2010/main" val="2531849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TAKE AWAY!</a:t>
            </a:r>
            <a:endParaRPr lang="en-US" b="1" dirty="0"/>
          </a:p>
        </p:txBody>
      </p:sp>
      <p:sp>
        <p:nvSpPr>
          <p:cNvPr id="3" name="Content Placeholder 2"/>
          <p:cNvSpPr>
            <a:spLocks noGrp="1"/>
          </p:cNvSpPr>
          <p:nvPr>
            <p:ph idx="1"/>
          </p:nvPr>
        </p:nvSpPr>
        <p:spPr/>
        <p:txBody>
          <a:bodyPr>
            <a:normAutofit/>
          </a:bodyPr>
          <a:lstStyle/>
          <a:p>
            <a:pPr marL="0" indent="0" algn="ctr">
              <a:buNone/>
            </a:pPr>
            <a:r>
              <a:rPr lang="en-US" sz="4000" dirty="0" smtClean="0"/>
              <a:t>Those with learning disabilities or deficits have a higher likelihood of mental health concerns AND </a:t>
            </a:r>
            <a:endParaRPr lang="en-US" sz="4000" dirty="0"/>
          </a:p>
          <a:p>
            <a:pPr marL="0" indent="0" algn="ctr">
              <a:buNone/>
            </a:pPr>
            <a:r>
              <a:rPr lang="en-US" sz="4000" dirty="0" smtClean="0"/>
              <a:t>We can make a difference  </a:t>
            </a:r>
            <a:r>
              <a:rPr lang="en-US" sz="4000" b="1" dirty="0" smtClean="0"/>
              <a:t>WHAT we Know (knowledge) </a:t>
            </a:r>
            <a:endParaRPr lang="en-US" sz="4000" b="1" dirty="0"/>
          </a:p>
          <a:p>
            <a:pPr marL="0" indent="0" algn="ctr">
              <a:buNone/>
            </a:pPr>
            <a:r>
              <a:rPr lang="en-US" sz="4000" b="1" dirty="0" smtClean="0"/>
              <a:t>WHAT we DO (practice)</a:t>
            </a:r>
          </a:p>
          <a:p>
            <a:pPr marL="0" indent="0" algn="ctr">
              <a:buNone/>
            </a:pPr>
            <a:endParaRPr lang="en-US" sz="4000" dirty="0"/>
          </a:p>
          <a:p>
            <a:pPr marL="0" indent="0" algn="ctr">
              <a:buNone/>
            </a:pPr>
            <a:endParaRPr lang="en-US" sz="4000" dirty="0" smtClean="0"/>
          </a:p>
          <a:p>
            <a:pPr marL="0" indent="0" algn="ctr">
              <a:buNone/>
            </a:pPr>
            <a:endParaRPr lang="en-US" sz="4000" dirty="0"/>
          </a:p>
        </p:txBody>
      </p:sp>
    </p:spTree>
    <p:extLst>
      <p:ext uri="{BB962C8B-B14F-4D97-AF65-F5344CB8AC3E}">
        <p14:creationId xmlns:p14="http://schemas.microsoft.com/office/powerpoint/2010/main" val="282810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7924800" cy="6278642"/>
          </a:xfrm>
          <a:prstGeom prst="rect">
            <a:avLst/>
          </a:prstGeom>
          <a:noFill/>
        </p:spPr>
        <p:txBody>
          <a:bodyPr wrap="square" rtlCol="0">
            <a:spAutoFit/>
          </a:bodyPr>
          <a:lstStyle/>
          <a:p>
            <a:pPr algn="just"/>
            <a:r>
              <a:rPr lang="en-US" sz="3200" b="1" dirty="0" smtClean="0"/>
              <a:t>For the sake of our conversation today </a:t>
            </a:r>
          </a:p>
          <a:p>
            <a:pPr algn="just"/>
            <a:endParaRPr lang="en-US" sz="3200" b="1" dirty="0" smtClean="0"/>
          </a:p>
          <a:p>
            <a:pPr algn="just"/>
            <a:r>
              <a:rPr lang="en-US" sz="3200" b="1" dirty="0" smtClean="0"/>
              <a:t>Learning </a:t>
            </a:r>
          </a:p>
          <a:p>
            <a:pPr algn="just"/>
            <a:endParaRPr lang="en-US" sz="3200" b="1" dirty="0"/>
          </a:p>
          <a:p>
            <a:pPr algn="just"/>
            <a:r>
              <a:rPr lang="en-US" sz="3200" b="1" dirty="0" smtClean="0"/>
              <a:t>disabilities/differences/disadvantages are students who are working approximately two years below grade level </a:t>
            </a:r>
            <a:r>
              <a:rPr lang="en-US" sz="3200" b="1" dirty="0"/>
              <a:t> </a:t>
            </a:r>
            <a:r>
              <a:rPr lang="en-US" sz="3200" b="1" dirty="0" smtClean="0"/>
              <a:t>academically with otherwise average intellectual abilities.</a:t>
            </a:r>
          </a:p>
          <a:p>
            <a:pPr algn="just"/>
            <a:endParaRPr lang="en-US" sz="3200" b="1" dirty="0"/>
          </a:p>
          <a:p>
            <a:pPr algn="just"/>
            <a:r>
              <a:rPr lang="en-US" sz="3200" b="1" dirty="0" smtClean="0"/>
              <a:t>Don’t get hung up on a diagnosis here…….</a:t>
            </a:r>
            <a:r>
              <a:rPr lang="en-US" sz="3200" b="1" dirty="0" err="1" smtClean="0"/>
              <a:t>kk</a:t>
            </a:r>
            <a:r>
              <a:rPr lang="en-US" sz="3200" b="1" dirty="0" smtClean="0"/>
              <a:t>!</a:t>
            </a:r>
          </a:p>
          <a:p>
            <a:endParaRPr lang="en-US" dirty="0"/>
          </a:p>
        </p:txBody>
      </p:sp>
    </p:spTree>
    <p:extLst>
      <p:ext uri="{BB962C8B-B14F-4D97-AF65-F5344CB8AC3E}">
        <p14:creationId xmlns:p14="http://schemas.microsoft.com/office/powerpoint/2010/main" val="25217505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9257" y="3244334"/>
            <a:ext cx="4345485" cy="369332"/>
          </a:xfrm>
          <a:prstGeom prst="rect">
            <a:avLst/>
          </a:prstGeom>
        </p:spPr>
        <p:txBody>
          <a:bodyPr wrap="none">
            <a:spAutoFit/>
          </a:bodyPr>
          <a:lstStyle/>
          <a:p>
            <a:r>
              <a:rPr lang="en-US" altLang="en-US" b="1" dirty="0" smtClean="0">
                <a:solidFill>
                  <a:schemeClr val="bg1"/>
                </a:solidFill>
              </a:rPr>
              <a:t>1 in 10 Canadians have a Learning Disability</a:t>
            </a:r>
            <a:endParaRPr lang="en-US" dirty="0"/>
          </a:p>
        </p:txBody>
      </p:sp>
      <p:pic>
        <p:nvPicPr>
          <p:cNvPr id="3"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024063"/>
            <a:ext cx="6477000" cy="411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952499" y="762000"/>
            <a:ext cx="7239000" cy="954107"/>
          </a:xfrm>
          <a:prstGeom prst="rect">
            <a:avLst/>
          </a:prstGeom>
          <a:noFill/>
        </p:spPr>
        <p:txBody>
          <a:bodyPr wrap="square" rtlCol="0">
            <a:spAutoFit/>
          </a:bodyPr>
          <a:lstStyle/>
          <a:p>
            <a:pPr algn="ctr"/>
            <a:r>
              <a:rPr lang="en-US" sz="2800" dirty="0" smtClean="0"/>
              <a:t>1 in 10 Canadians have a learning disability? True or False?</a:t>
            </a:r>
            <a:endParaRPr lang="en-US" sz="2800" dirty="0"/>
          </a:p>
        </p:txBody>
      </p:sp>
      <p:pic>
        <p:nvPicPr>
          <p:cNvPr id="2050" name="Picture 2" descr="C:\Users\diodaty\AppData\Local\Microsoft\Windows\Temporary Internet Files\Content.IE5\1C71KM6Q\MC90044874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243786"/>
            <a:ext cx="5181600" cy="345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67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457200"/>
            <a:ext cx="5867400" cy="4267199"/>
          </a:xfrm>
        </p:spPr>
        <p:txBody>
          <a:bodyPr>
            <a:noAutofit/>
          </a:bodyPr>
          <a:lstStyle/>
          <a:p>
            <a:r>
              <a:rPr lang="en-GB" altLang="en-US" sz="2400" b="1" dirty="0" smtClean="0">
                <a:solidFill>
                  <a:srgbClr val="000000"/>
                </a:solidFill>
              </a:rPr>
              <a:t>According to the Journal of Learning Disabilities (CANADA)</a:t>
            </a:r>
            <a:r>
              <a:rPr lang="en-GB" altLang="en-US" sz="2000" b="1" dirty="0" smtClean="0">
                <a:solidFill>
                  <a:srgbClr val="000000"/>
                </a:solidFill>
              </a:rPr>
              <a:t/>
            </a:r>
            <a:br>
              <a:rPr lang="en-GB" altLang="en-US" sz="2000" b="1" dirty="0" smtClean="0">
                <a:solidFill>
                  <a:srgbClr val="000000"/>
                </a:solidFill>
              </a:rPr>
            </a:br>
            <a:r>
              <a:rPr lang="en-GB" altLang="en-US" sz="2000" b="1" dirty="0">
                <a:solidFill>
                  <a:srgbClr val="000000"/>
                </a:solidFill>
              </a:rPr>
              <a:t/>
            </a:r>
            <a:br>
              <a:rPr lang="en-GB" altLang="en-US" sz="2000" b="1" dirty="0">
                <a:solidFill>
                  <a:srgbClr val="000000"/>
                </a:solidFill>
              </a:rPr>
            </a:br>
            <a:r>
              <a:rPr lang="en-GB" altLang="en-US" sz="2000" b="1" dirty="0" smtClean="0">
                <a:solidFill>
                  <a:srgbClr val="000000"/>
                </a:solidFill>
              </a:rPr>
              <a:t/>
            </a:r>
            <a:br>
              <a:rPr lang="en-GB" altLang="en-US" sz="2000" b="1" dirty="0" smtClean="0">
                <a:solidFill>
                  <a:srgbClr val="000000"/>
                </a:solidFill>
              </a:rPr>
            </a:br>
            <a:r>
              <a:rPr lang="en-GB" altLang="en-US" sz="2000" b="1" dirty="0" smtClean="0">
                <a:solidFill>
                  <a:srgbClr val="000000"/>
                </a:solidFill>
              </a:rPr>
              <a:t> a Person With a Learning Disability (PWLD) – are twice as likely to experience high levels of distress, depression, anxiety disorder, suicidal thoughts, visits to mental health professional and poorer overall mental health than were persons without disabilities (PWOD)</a:t>
            </a:r>
            <a:endParaRPr lang="en-US"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2286000"/>
            <a:ext cx="2466975" cy="18573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5105399"/>
            <a:ext cx="8686800" cy="1476375"/>
          </a:xfrm>
          <a:prstGeom prst="rect">
            <a:avLst/>
          </a:prstGeom>
        </p:spPr>
      </p:pic>
    </p:spTree>
    <p:extLst>
      <p:ext uri="{BB962C8B-B14F-4D97-AF65-F5344CB8AC3E}">
        <p14:creationId xmlns:p14="http://schemas.microsoft.com/office/powerpoint/2010/main" val="2122773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477000"/>
          </a:xfrm>
        </p:spPr>
        <p:txBody>
          <a:bodyPr>
            <a:normAutofit/>
          </a:bodyPr>
          <a:lstStyle/>
          <a:p>
            <a:pPr marL="0" indent="0" algn="ctr">
              <a:buNone/>
            </a:pPr>
            <a:r>
              <a:rPr lang="en-US" sz="4000" b="1" dirty="0" smtClean="0">
                <a:solidFill>
                  <a:srgbClr val="000000"/>
                </a:solidFill>
                <a:effectLst/>
              </a:rPr>
              <a:t>Results suggest that learning and attention problems are interrelated, and usually coexist. </a:t>
            </a:r>
          </a:p>
          <a:p>
            <a:pPr marL="0" indent="0" algn="ctr">
              <a:buNone/>
            </a:pPr>
            <a:endParaRPr lang="en-US" sz="4000" b="1" dirty="0">
              <a:solidFill>
                <a:srgbClr val="000000"/>
              </a:solidFill>
            </a:endParaRPr>
          </a:p>
          <a:p>
            <a:pPr marL="0" indent="0" algn="ctr">
              <a:buNone/>
            </a:pPr>
            <a:endParaRPr lang="en-US" sz="4000" b="1" dirty="0" smtClean="0">
              <a:solidFill>
                <a:srgbClr val="000000"/>
              </a:solidFill>
              <a:effectLst/>
            </a:endParaRPr>
          </a:p>
          <a:p>
            <a:pPr marL="0" indent="0" algn="ctr">
              <a:buNone/>
            </a:pPr>
            <a:endParaRPr lang="en-US" sz="4000" b="1" dirty="0">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374" y="3318162"/>
            <a:ext cx="8451626" cy="2793012"/>
          </a:xfrm>
          <a:prstGeom prst="rect">
            <a:avLst/>
          </a:prstGeom>
        </p:spPr>
      </p:pic>
    </p:spTree>
    <p:extLst>
      <p:ext uri="{BB962C8B-B14F-4D97-AF65-F5344CB8AC3E}">
        <p14:creationId xmlns:p14="http://schemas.microsoft.com/office/powerpoint/2010/main" val="8426393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74344"/>
            <a:ext cx="8280920" cy="2862322"/>
          </a:xfrm>
          <a:prstGeom prst="rect">
            <a:avLst/>
          </a:prstGeom>
        </p:spPr>
        <p:txBody>
          <a:bodyPr wrap="square">
            <a:spAutoFit/>
          </a:bodyPr>
          <a:lstStyle/>
          <a:p>
            <a:pPr algn="ctr"/>
            <a:r>
              <a:rPr lang="en-US" sz="3600" b="1" dirty="0" smtClean="0">
                <a:solidFill>
                  <a:srgbClr val="000000"/>
                </a:solidFill>
              </a:rPr>
              <a:t>Children with a learning disability </a:t>
            </a:r>
            <a:endParaRPr lang="en-US" sz="3600" b="1" dirty="0">
              <a:solidFill>
                <a:srgbClr val="000000"/>
              </a:solidFill>
            </a:endParaRPr>
          </a:p>
          <a:p>
            <a:pPr algn="ctr"/>
            <a:r>
              <a:rPr lang="en-US" sz="3600" b="1" dirty="0" smtClean="0">
                <a:solidFill>
                  <a:srgbClr val="000000"/>
                </a:solidFill>
              </a:rPr>
              <a:t>and ADHD are 2x more likely to have a learning disability in Written </a:t>
            </a:r>
            <a:r>
              <a:rPr lang="en-US" sz="3600" b="1" dirty="0">
                <a:solidFill>
                  <a:srgbClr val="000000"/>
                </a:solidFill>
              </a:rPr>
              <a:t>Expression </a:t>
            </a:r>
            <a:r>
              <a:rPr lang="en-US" sz="3600" b="1" dirty="0" smtClean="0">
                <a:solidFill>
                  <a:srgbClr val="000000"/>
                </a:solidFill>
              </a:rPr>
              <a:t>than a learning disability in reading, math or spelling</a:t>
            </a:r>
            <a:endParaRPr lang="en-US" sz="3600" b="1" dirty="0">
              <a:solidFill>
                <a:srgbClr val="00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505200"/>
            <a:ext cx="7848600" cy="3124201"/>
          </a:xfrm>
          <a:prstGeom prst="rect">
            <a:avLst/>
          </a:prstGeom>
        </p:spPr>
      </p:pic>
    </p:spTree>
    <p:extLst>
      <p:ext uri="{BB962C8B-B14F-4D97-AF65-F5344CB8AC3E}">
        <p14:creationId xmlns:p14="http://schemas.microsoft.com/office/powerpoint/2010/main" val="2177776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Common Mental Health Screening</a:t>
            </a:r>
            <a:br>
              <a:rPr lang="en-US" b="1" dirty="0" smtClean="0"/>
            </a:br>
            <a:r>
              <a:rPr lang="en-US" b="1" dirty="0" smtClean="0"/>
              <a:t>We screen for this:</a:t>
            </a:r>
            <a:r>
              <a:rPr lang="en-US" sz="3600" dirty="0" smtClean="0"/>
              <a:t/>
            </a:r>
            <a:br>
              <a:rPr lang="en-US" sz="3600" dirty="0" smtClean="0"/>
            </a:br>
            <a:endParaRPr lang="en-US" dirty="0"/>
          </a:p>
        </p:txBody>
      </p:sp>
      <p:sp>
        <p:nvSpPr>
          <p:cNvPr id="3" name="Text Placeholder 2"/>
          <p:cNvSpPr>
            <a:spLocks noGrp="1"/>
          </p:cNvSpPr>
          <p:nvPr>
            <p:ph type="body" idx="1"/>
          </p:nvPr>
        </p:nvSpPr>
        <p:spPr/>
        <p:txBody>
          <a:bodyPr>
            <a:normAutofit/>
          </a:bodyPr>
          <a:lstStyle/>
          <a:p>
            <a:r>
              <a:rPr lang="en-US" dirty="0" smtClean="0"/>
              <a:t>Internalizing Problems:</a:t>
            </a:r>
            <a:endParaRPr lang="en-US" dirty="0"/>
          </a:p>
        </p:txBody>
      </p:sp>
      <p:sp>
        <p:nvSpPr>
          <p:cNvPr id="4" name="Content Placeholder 3"/>
          <p:cNvSpPr>
            <a:spLocks noGrp="1"/>
          </p:cNvSpPr>
          <p:nvPr>
            <p:ph sz="half" idx="2"/>
          </p:nvPr>
        </p:nvSpPr>
        <p:spPr>
          <a:xfrm>
            <a:off x="457200" y="2362200"/>
            <a:ext cx="4040188" cy="1752600"/>
          </a:xfrm>
        </p:spPr>
        <p:txBody>
          <a:bodyPr>
            <a:normAutofit lnSpcReduction="10000"/>
          </a:bodyPr>
          <a:lstStyle/>
          <a:p>
            <a:endParaRPr lang="en-US" dirty="0" smtClean="0">
              <a:solidFill>
                <a:srgbClr val="C00000"/>
              </a:solidFill>
            </a:endParaRPr>
          </a:p>
          <a:p>
            <a:r>
              <a:rPr lang="en-US" dirty="0" smtClean="0">
                <a:solidFill>
                  <a:srgbClr val="C00000"/>
                </a:solidFill>
              </a:rPr>
              <a:t>Withdrawn/Depressed</a:t>
            </a:r>
          </a:p>
          <a:p>
            <a:r>
              <a:rPr lang="en-US" dirty="0" smtClean="0">
                <a:solidFill>
                  <a:srgbClr val="C00000"/>
                </a:solidFill>
              </a:rPr>
              <a:t>Anxiety/Depression</a:t>
            </a:r>
          </a:p>
          <a:p>
            <a:r>
              <a:rPr lang="en-US" dirty="0" smtClean="0">
                <a:solidFill>
                  <a:srgbClr val="C00000"/>
                </a:solidFill>
              </a:rPr>
              <a:t>Somatic Complaints</a:t>
            </a:r>
            <a:endParaRPr lang="en-US" dirty="0">
              <a:solidFill>
                <a:srgbClr val="C00000"/>
              </a:solidFill>
            </a:endParaRPr>
          </a:p>
          <a:p>
            <a:endParaRPr lang="en-US" dirty="0"/>
          </a:p>
        </p:txBody>
      </p:sp>
      <p:sp>
        <p:nvSpPr>
          <p:cNvPr id="5" name="Text Placeholder 4"/>
          <p:cNvSpPr>
            <a:spLocks noGrp="1"/>
          </p:cNvSpPr>
          <p:nvPr>
            <p:ph type="body" sz="quarter" idx="3"/>
          </p:nvPr>
        </p:nvSpPr>
        <p:spPr/>
        <p:txBody>
          <a:bodyPr>
            <a:normAutofit fontScale="25000" lnSpcReduction="20000"/>
          </a:bodyPr>
          <a:lstStyle/>
          <a:p>
            <a:endParaRPr lang="en-US" dirty="0" smtClean="0"/>
          </a:p>
          <a:p>
            <a:endParaRPr lang="en-US" dirty="0"/>
          </a:p>
          <a:p>
            <a:endParaRPr lang="en-US" sz="9600" dirty="0" smtClean="0"/>
          </a:p>
          <a:p>
            <a:r>
              <a:rPr lang="en-US" sz="9600" dirty="0" smtClean="0"/>
              <a:t>Externalizing Problems</a:t>
            </a:r>
          </a:p>
        </p:txBody>
      </p:sp>
      <p:sp>
        <p:nvSpPr>
          <p:cNvPr id="6" name="Content Placeholder 5"/>
          <p:cNvSpPr>
            <a:spLocks noGrp="1"/>
          </p:cNvSpPr>
          <p:nvPr>
            <p:ph sz="quarter" idx="4"/>
          </p:nvPr>
        </p:nvSpPr>
        <p:spPr>
          <a:xfrm>
            <a:off x="4724400" y="2362201"/>
            <a:ext cx="4041775" cy="1676400"/>
          </a:xfrm>
        </p:spPr>
        <p:txBody>
          <a:bodyPr>
            <a:normAutofit lnSpcReduction="10000"/>
          </a:bodyPr>
          <a:lstStyle/>
          <a:p>
            <a:pPr marL="0" indent="0">
              <a:buNone/>
            </a:pPr>
            <a:endParaRPr lang="en-US" dirty="0" smtClean="0">
              <a:solidFill>
                <a:srgbClr val="C00000"/>
              </a:solidFill>
            </a:endParaRPr>
          </a:p>
          <a:p>
            <a:r>
              <a:rPr lang="en-US" dirty="0" smtClean="0">
                <a:solidFill>
                  <a:srgbClr val="C00000"/>
                </a:solidFill>
              </a:rPr>
              <a:t>Rule Breaking </a:t>
            </a:r>
            <a:r>
              <a:rPr lang="en-US" dirty="0" err="1" smtClean="0">
                <a:solidFill>
                  <a:srgbClr val="C00000"/>
                </a:solidFill>
              </a:rPr>
              <a:t>Behaviour</a:t>
            </a:r>
            <a:endParaRPr lang="en-US" dirty="0" smtClean="0">
              <a:solidFill>
                <a:srgbClr val="C00000"/>
              </a:solidFill>
            </a:endParaRPr>
          </a:p>
          <a:p>
            <a:r>
              <a:rPr lang="en-US" dirty="0" smtClean="0">
                <a:solidFill>
                  <a:srgbClr val="C00000"/>
                </a:solidFill>
              </a:rPr>
              <a:t>Aggressive </a:t>
            </a:r>
            <a:r>
              <a:rPr lang="en-US" dirty="0" err="1" smtClean="0">
                <a:solidFill>
                  <a:srgbClr val="C00000"/>
                </a:solidFill>
              </a:rPr>
              <a:t>Behaviour</a:t>
            </a:r>
            <a:r>
              <a:rPr lang="en-US" dirty="0" smtClean="0">
                <a:solidFill>
                  <a:srgbClr val="C00000"/>
                </a:solidFill>
              </a:rPr>
              <a:t> </a:t>
            </a:r>
            <a:endParaRPr lang="en-US" dirty="0"/>
          </a:p>
        </p:txBody>
      </p:sp>
      <p:sp>
        <p:nvSpPr>
          <p:cNvPr id="8" name="TextBox 7"/>
          <p:cNvSpPr txBox="1"/>
          <p:nvPr/>
        </p:nvSpPr>
        <p:spPr>
          <a:xfrm>
            <a:off x="228600" y="5486400"/>
            <a:ext cx="8763000" cy="923330"/>
          </a:xfrm>
          <a:prstGeom prst="rect">
            <a:avLst/>
          </a:prstGeom>
          <a:noFill/>
        </p:spPr>
        <p:txBody>
          <a:bodyPr wrap="square" rtlCol="0">
            <a:spAutoFit/>
          </a:bodyPr>
          <a:lstStyle/>
          <a:p>
            <a:r>
              <a:rPr lang="en-US" b="1" dirty="0" smtClean="0"/>
              <a:t>DSM Scales:</a:t>
            </a:r>
          </a:p>
          <a:p>
            <a:r>
              <a:rPr lang="en-US" dirty="0" smtClean="0"/>
              <a:t>Affective Problems, Anxiety Problems, Somatic Problems, Attention Deficit/Hyperactivity, Oppositional Defiant Problems, Conduct Problems </a:t>
            </a:r>
          </a:p>
        </p:txBody>
      </p:sp>
      <p:sp>
        <p:nvSpPr>
          <p:cNvPr id="7" name="TextBox 6"/>
          <p:cNvSpPr txBox="1"/>
          <p:nvPr/>
        </p:nvSpPr>
        <p:spPr>
          <a:xfrm>
            <a:off x="3200400" y="4114800"/>
            <a:ext cx="3810000"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C00000"/>
                </a:solidFill>
              </a:rPr>
              <a:t>Attention Deficit</a:t>
            </a:r>
          </a:p>
          <a:p>
            <a:pPr marL="285750" indent="-285750">
              <a:buFont typeface="Arial" panose="020B0604020202020204" pitchFamily="34" charset="0"/>
              <a:buChar char="•"/>
            </a:pPr>
            <a:r>
              <a:rPr lang="en-US" sz="2400" dirty="0">
                <a:solidFill>
                  <a:srgbClr val="C00000"/>
                </a:solidFill>
              </a:rPr>
              <a:t>Thought Problems</a:t>
            </a:r>
          </a:p>
          <a:p>
            <a:pPr marL="285750" indent="-285750">
              <a:buFont typeface="Arial" panose="020B0604020202020204" pitchFamily="34" charset="0"/>
              <a:buChar char="•"/>
            </a:pPr>
            <a:r>
              <a:rPr lang="en-US" sz="2400" dirty="0">
                <a:solidFill>
                  <a:srgbClr val="C00000"/>
                </a:solidFill>
              </a:rPr>
              <a:t>Social Problems</a:t>
            </a:r>
          </a:p>
        </p:txBody>
      </p:sp>
    </p:spTree>
    <p:extLst>
      <p:ext uri="{BB962C8B-B14F-4D97-AF65-F5344CB8AC3E}">
        <p14:creationId xmlns:p14="http://schemas.microsoft.com/office/powerpoint/2010/main" val="3839087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Anxiety</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b="1" dirty="0" smtClean="0"/>
              <a:t>Those with LD are 2x more likely to report an anxiety disorder (social phobia, agoraphobia and panic disorder…not GAD) </a:t>
            </a:r>
          </a:p>
          <a:p>
            <a:pPr marL="0" indent="0">
              <a:buNone/>
            </a:pPr>
            <a:r>
              <a:rPr lang="en-US" b="1" dirty="0" smtClean="0"/>
              <a:t>	20% likely for 15-21 year old</a:t>
            </a:r>
          </a:p>
          <a:p>
            <a:pPr marL="0" indent="0">
              <a:buNone/>
            </a:pPr>
            <a:r>
              <a:rPr lang="en-US" b="1" dirty="0"/>
              <a:t>	</a:t>
            </a:r>
            <a:r>
              <a:rPr lang="en-US" b="1" dirty="0" smtClean="0"/>
              <a:t>31% likely for those 30-44 years old</a:t>
            </a:r>
          </a:p>
          <a:p>
            <a:pPr marL="0" indent="0">
              <a:buNone/>
            </a:pPr>
            <a:endParaRPr lang="en-US" b="1" dirty="0" smtClean="0"/>
          </a:p>
          <a:p>
            <a:r>
              <a:rPr lang="en-US" b="1" dirty="0" smtClean="0"/>
              <a:t>Otherwise typical “Non-LD </a:t>
            </a:r>
            <a:r>
              <a:rPr lang="en-US" b="1" dirty="0" err="1" smtClean="0"/>
              <a:t>ers</a:t>
            </a:r>
            <a:r>
              <a:rPr lang="en-US" b="1" dirty="0" smtClean="0"/>
              <a:t>” it </a:t>
            </a:r>
          </a:p>
          <a:p>
            <a:pPr marL="114300" indent="0">
              <a:buNone/>
            </a:pPr>
            <a:r>
              <a:rPr lang="en-US" b="1" dirty="0" smtClean="0"/>
              <a:t>   is 8% - 10% likely and remains </a:t>
            </a:r>
          </a:p>
          <a:p>
            <a:pPr marL="114300" indent="0">
              <a:buNone/>
            </a:pPr>
            <a:r>
              <a:rPr lang="en-US" b="1" dirty="0"/>
              <a:t> </a:t>
            </a:r>
            <a:r>
              <a:rPr lang="en-US" b="1" dirty="0" smtClean="0"/>
              <a:t>   fairly stable over time</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3962400"/>
            <a:ext cx="2495550" cy="2787822"/>
          </a:xfrm>
          <a:prstGeom prst="rect">
            <a:avLst/>
          </a:prstGeom>
        </p:spPr>
      </p:pic>
    </p:spTree>
    <p:extLst>
      <p:ext uri="{BB962C8B-B14F-4D97-AF65-F5344CB8AC3E}">
        <p14:creationId xmlns:p14="http://schemas.microsoft.com/office/powerpoint/2010/main" val="13793596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1587</TotalTime>
  <Words>414</Words>
  <Application>Microsoft Office PowerPoint</Application>
  <PresentationFormat>On-screen Show (4:3)</PresentationFormat>
  <Paragraphs>75</Paragraphs>
  <Slides>13</Slides>
  <Notes>0</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Apothecary</vt:lpstr>
      <vt:lpstr>Learning Disabilities and Mental Health</vt:lpstr>
      <vt:lpstr>TAKE AWAY!</vt:lpstr>
      <vt:lpstr>PowerPoint Presentation</vt:lpstr>
      <vt:lpstr>PowerPoint Presentation</vt:lpstr>
      <vt:lpstr>According to the Journal of Learning Disabilities (CANADA)    a Person With a Learning Disability (PWLD) – are twice as likely to experience high levels of distress, depression, anxiety disorder, suicidal thoughts, visits to mental health professional and poorer overall mental health than were persons without disabilities (PWOD)</vt:lpstr>
      <vt:lpstr>PowerPoint Presentation</vt:lpstr>
      <vt:lpstr>PowerPoint Presentation</vt:lpstr>
      <vt:lpstr> Common Mental Health Screening We screen for this: </vt:lpstr>
      <vt:lpstr>Anxiety</vt:lpstr>
      <vt:lpstr>Depression</vt:lpstr>
      <vt:lpstr>EXTERNALIZING</vt:lpstr>
      <vt:lpstr> students may….</vt:lpstr>
      <vt:lpstr>Why is it so important to manage stress in Students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Disabilities and Mental Health</dc:title>
  <dc:creator>Diodati, Yvonne</dc:creator>
  <cp:lastModifiedBy>Diodati, Yvonne</cp:lastModifiedBy>
  <cp:revision>108</cp:revision>
  <dcterms:created xsi:type="dcterms:W3CDTF">2014-06-22T19:07:59Z</dcterms:created>
  <dcterms:modified xsi:type="dcterms:W3CDTF">2015-04-09T00:52:30Z</dcterms:modified>
</cp:coreProperties>
</file>